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2"/>
  </p:notesMasterIdLst>
  <p:sldIdLst>
    <p:sldId id="301" r:id="rId2"/>
    <p:sldId id="265" r:id="rId3"/>
    <p:sldId id="274" r:id="rId4"/>
    <p:sldId id="277" r:id="rId5"/>
    <p:sldId id="302" r:id="rId6"/>
    <p:sldId id="275" r:id="rId7"/>
    <p:sldId id="284" r:id="rId8"/>
    <p:sldId id="261" r:id="rId9"/>
    <p:sldId id="303" r:id="rId10"/>
    <p:sldId id="280" r:id="rId11"/>
    <p:sldId id="304" r:id="rId12"/>
    <p:sldId id="279" r:id="rId13"/>
    <p:sldId id="267" r:id="rId14"/>
    <p:sldId id="281" r:id="rId15"/>
    <p:sldId id="268" r:id="rId16"/>
    <p:sldId id="282" r:id="rId17"/>
    <p:sldId id="269" r:id="rId18"/>
    <p:sldId id="283" r:id="rId19"/>
    <p:sldId id="273" r:id="rId20"/>
    <p:sldId id="300"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033"/>
    <a:srgbClr val="134263"/>
    <a:srgbClr val="CCCC00"/>
    <a:srgbClr val="1FB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4660"/>
  </p:normalViewPr>
  <p:slideViewPr>
    <p:cSldViewPr snapToGrid="0">
      <p:cViewPr>
        <p:scale>
          <a:sx n="76" d="100"/>
          <a:sy n="76" d="100"/>
        </p:scale>
        <p:origin x="-444"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3A1ED4E-C4B3-4017-9BE9-6E108BB1BF54}" type="datetimeFigureOut">
              <a:rPr lang="en-US" smtClean="0"/>
              <a:t>11/14/2019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62A2412-AE96-45A9-A655-5947CD8563CE}" type="slidenum">
              <a:rPr lang="en-US" smtClean="0"/>
              <a:t>‹#›</a:t>
            </a:fld>
            <a:endParaRPr lang="en-US"/>
          </a:p>
        </p:txBody>
      </p:sp>
    </p:spTree>
    <p:extLst>
      <p:ext uri="{BB962C8B-B14F-4D97-AF65-F5344CB8AC3E}">
        <p14:creationId xmlns:p14="http://schemas.microsoft.com/office/powerpoint/2010/main" val="106610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6CB0-BB7B-416C-ABB1-2FBACE59443D}" type="slidenum">
              <a:rPr lang="en-US" smtClean="0"/>
              <a:t>15</a:t>
            </a:fld>
            <a:endParaRPr lang="en-US"/>
          </a:p>
        </p:txBody>
      </p:sp>
    </p:spTree>
    <p:extLst>
      <p:ext uri="{BB962C8B-B14F-4D97-AF65-F5344CB8AC3E}">
        <p14:creationId xmlns:p14="http://schemas.microsoft.com/office/powerpoint/2010/main" val="42106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6CB0-BB7B-416C-ABB1-2FBACE59443D}" type="slidenum">
              <a:rPr lang="en-US" smtClean="0"/>
              <a:t>16</a:t>
            </a:fld>
            <a:endParaRPr lang="en-US"/>
          </a:p>
        </p:txBody>
      </p:sp>
    </p:spTree>
    <p:extLst>
      <p:ext uri="{BB962C8B-B14F-4D97-AF65-F5344CB8AC3E}">
        <p14:creationId xmlns:p14="http://schemas.microsoft.com/office/powerpoint/2010/main" val="421069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6CB0-BB7B-416C-ABB1-2FBACE59443D}" type="slidenum">
              <a:rPr lang="en-US" smtClean="0"/>
              <a:t>17</a:t>
            </a:fld>
            <a:endParaRPr lang="en-US"/>
          </a:p>
        </p:txBody>
      </p:sp>
    </p:spTree>
    <p:extLst>
      <p:ext uri="{BB962C8B-B14F-4D97-AF65-F5344CB8AC3E}">
        <p14:creationId xmlns:p14="http://schemas.microsoft.com/office/powerpoint/2010/main" val="42106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6CB0-BB7B-416C-ABB1-2FBACE59443D}" type="slidenum">
              <a:rPr lang="en-US" smtClean="0"/>
              <a:t>18</a:t>
            </a:fld>
            <a:endParaRPr lang="en-US"/>
          </a:p>
        </p:txBody>
      </p:sp>
    </p:spTree>
    <p:extLst>
      <p:ext uri="{BB962C8B-B14F-4D97-AF65-F5344CB8AC3E}">
        <p14:creationId xmlns:p14="http://schemas.microsoft.com/office/powerpoint/2010/main" val="421069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6CB0-BB7B-416C-ABB1-2FBACE59443D}" type="slidenum">
              <a:rPr lang="en-US" smtClean="0"/>
              <a:t>19</a:t>
            </a:fld>
            <a:endParaRPr lang="en-US"/>
          </a:p>
        </p:txBody>
      </p:sp>
    </p:spTree>
    <p:extLst>
      <p:ext uri="{BB962C8B-B14F-4D97-AF65-F5344CB8AC3E}">
        <p14:creationId xmlns:p14="http://schemas.microsoft.com/office/powerpoint/2010/main" val="4210698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22160E5-3637-4F81-B571-20BAFED1E1BF}" type="slidenum">
              <a:rPr lang="en-US" smtClean="0"/>
              <a:t>‹#›</a:t>
            </a:fld>
            <a:endParaRPr lang="en-US" dirty="0"/>
          </a:p>
        </p:txBody>
      </p:sp>
      <p:pic>
        <p:nvPicPr>
          <p:cNvPr id="8" name="Picture 7">
            <a:extLst>
              <a:ext uri="{FF2B5EF4-FFF2-40B4-BE49-F238E27FC236}">
                <a16:creationId xmlns="" xmlns:a16="http://schemas.microsoft.com/office/drawing/2014/main" id="{ACBCEBA4-5E42-41AC-A7D3-89A391B2FBE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275570" y="0"/>
            <a:ext cx="1916430" cy="1793240"/>
          </a:xfrm>
          <a:prstGeom prst="rect">
            <a:avLst/>
          </a:prstGeom>
        </p:spPr>
      </p:pic>
    </p:spTree>
    <p:extLst>
      <p:ext uri="{BB962C8B-B14F-4D97-AF65-F5344CB8AC3E}">
        <p14:creationId xmlns:p14="http://schemas.microsoft.com/office/powerpoint/2010/main" val="402639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121571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2160E5-3637-4F81-B571-20BAFED1E1BF}"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29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172206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2160E5-3637-4F81-B571-20BAFED1E1BF}"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69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8003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194089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355599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accent2">
                    <a:lumMod val="50000"/>
                  </a:schemeClr>
                </a:solidFill>
              </a:defRPr>
            </a:lvl1pPr>
          </a:lstStyle>
          <a:p>
            <a:fld id="{B22160E5-3637-4F81-B571-20BAFED1E1BF}" type="slidenum">
              <a:rPr lang="en-US" smtClean="0"/>
              <a:pPr/>
              <a:t>‹#›</a:t>
            </a:fld>
            <a:endParaRPr lang="en-US" dirty="0"/>
          </a:p>
        </p:txBody>
      </p:sp>
      <p:pic>
        <p:nvPicPr>
          <p:cNvPr id="7" name="Picture 6">
            <a:extLst>
              <a:ext uri="{FF2B5EF4-FFF2-40B4-BE49-F238E27FC236}">
                <a16:creationId xmlns="" xmlns:a16="http://schemas.microsoft.com/office/drawing/2014/main" id="{4965C32E-25D1-47EE-8825-4DBDA05016E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287873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22160E5-3637-4F81-B571-20BAFED1E1BF}" type="slidenum">
              <a:rPr lang="en-US" smtClean="0"/>
              <a:t>‹#›</a:t>
            </a:fld>
            <a:endParaRPr lang="en-US" dirty="0"/>
          </a:p>
        </p:txBody>
      </p:sp>
      <p:pic>
        <p:nvPicPr>
          <p:cNvPr id="10" name="Picture 9">
            <a:extLst>
              <a:ext uri="{FF2B5EF4-FFF2-40B4-BE49-F238E27FC236}">
                <a16:creationId xmlns="" xmlns:a16="http://schemas.microsoft.com/office/drawing/2014/main" id="{19887140-056D-467D-A574-DC62259E434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364752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2160E5-3637-4F81-B571-20BAFED1E1BF}" type="slidenum">
              <a:rPr lang="en-US" smtClean="0"/>
              <a:t>‹#›</a:t>
            </a:fld>
            <a:endParaRPr lang="en-US" dirty="0"/>
          </a:p>
        </p:txBody>
      </p:sp>
      <p:pic>
        <p:nvPicPr>
          <p:cNvPr id="9" name="Picture 8">
            <a:extLst>
              <a:ext uri="{FF2B5EF4-FFF2-40B4-BE49-F238E27FC236}">
                <a16:creationId xmlns="" xmlns:a16="http://schemas.microsoft.com/office/drawing/2014/main" id="{F2C2ED90-CD9E-4859-86CB-3B0805B4EFF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254624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22160E5-3637-4F81-B571-20BAFED1E1BF}" type="slidenum">
              <a:rPr lang="en-US" smtClean="0"/>
              <a:t>‹#›</a:t>
            </a:fld>
            <a:endParaRPr lang="en-US" dirty="0"/>
          </a:p>
        </p:txBody>
      </p:sp>
      <p:pic>
        <p:nvPicPr>
          <p:cNvPr id="11" name="Picture 10">
            <a:extLst>
              <a:ext uri="{FF2B5EF4-FFF2-40B4-BE49-F238E27FC236}">
                <a16:creationId xmlns="" xmlns:a16="http://schemas.microsoft.com/office/drawing/2014/main" id="{EF029629-CB67-4DAF-A327-E8E26A9EF05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21495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22160E5-3637-4F81-B571-20BAFED1E1BF}" type="slidenum">
              <a:rPr lang="en-US" smtClean="0"/>
              <a:t>‹#›</a:t>
            </a:fld>
            <a:endParaRPr lang="en-US" dirty="0"/>
          </a:p>
        </p:txBody>
      </p:sp>
      <p:pic>
        <p:nvPicPr>
          <p:cNvPr id="8" name="Picture 7">
            <a:extLst>
              <a:ext uri="{FF2B5EF4-FFF2-40B4-BE49-F238E27FC236}">
                <a16:creationId xmlns="" xmlns:a16="http://schemas.microsoft.com/office/drawing/2014/main" id="{98B54F1C-D79B-4512-8E6D-9A46C60BFBE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128579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22160E5-3637-4F81-B571-20BAFED1E1BF}" type="slidenum">
              <a:rPr lang="en-US" smtClean="0"/>
              <a:t>‹#›</a:t>
            </a:fld>
            <a:endParaRPr lang="en-US" dirty="0"/>
          </a:p>
        </p:txBody>
      </p:sp>
      <p:pic>
        <p:nvPicPr>
          <p:cNvPr id="7" name="Picture 6">
            <a:extLst>
              <a:ext uri="{FF2B5EF4-FFF2-40B4-BE49-F238E27FC236}">
                <a16:creationId xmlns="" xmlns:a16="http://schemas.microsoft.com/office/drawing/2014/main" id="{BC6231F0-4C40-4883-8D14-7DD41CE9BE1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25866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22160E5-3637-4F81-B571-20BAFED1E1BF}" type="slidenum">
              <a:rPr lang="en-US" smtClean="0"/>
              <a:t>‹#›</a:t>
            </a:fld>
            <a:endParaRPr lang="en-US" dirty="0"/>
          </a:p>
        </p:txBody>
      </p:sp>
      <p:pic>
        <p:nvPicPr>
          <p:cNvPr id="10" name="Picture 9">
            <a:extLst>
              <a:ext uri="{FF2B5EF4-FFF2-40B4-BE49-F238E27FC236}">
                <a16:creationId xmlns="" xmlns:a16="http://schemas.microsoft.com/office/drawing/2014/main" id="{93166525-029E-484A-91C4-0942747AAA9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959892" y="0"/>
            <a:ext cx="1232108" cy="1152907"/>
          </a:xfrm>
          <a:prstGeom prst="rect">
            <a:avLst/>
          </a:prstGeom>
        </p:spPr>
      </p:pic>
    </p:spTree>
    <p:extLst>
      <p:ext uri="{BB962C8B-B14F-4D97-AF65-F5344CB8AC3E}">
        <p14:creationId xmlns:p14="http://schemas.microsoft.com/office/powerpoint/2010/main" val="357239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628C64-6D24-4B6C-8A87-9B4203F35667}" type="datetimeFigureOut">
              <a:rPr lang="en-US" smtClean="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22160E5-3637-4F81-B571-20BAFED1E1BF}" type="slidenum">
              <a:rPr lang="en-US" smtClean="0"/>
              <a:t>‹#›</a:t>
            </a:fld>
            <a:endParaRPr lang="en-US" dirty="0"/>
          </a:p>
        </p:txBody>
      </p:sp>
    </p:spTree>
    <p:extLst>
      <p:ext uri="{BB962C8B-B14F-4D97-AF65-F5344CB8AC3E}">
        <p14:creationId xmlns:p14="http://schemas.microsoft.com/office/powerpoint/2010/main" val="405384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628C64-6D24-4B6C-8A87-9B4203F35667}" type="datetimeFigureOut">
              <a:rPr lang="en-US" smtClean="0"/>
              <a:t>11/14/2019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22160E5-3637-4F81-B571-20BAFED1E1BF}" type="slidenum">
              <a:rPr lang="en-US" smtClean="0"/>
              <a:t>‹#›</a:t>
            </a:fld>
            <a:endParaRPr lang="en-US" dirty="0"/>
          </a:p>
        </p:txBody>
      </p:sp>
    </p:spTree>
    <p:extLst>
      <p:ext uri="{BB962C8B-B14F-4D97-AF65-F5344CB8AC3E}">
        <p14:creationId xmlns:p14="http://schemas.microsoft.com/office/powerpoint/2010/main" val="36954827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806222" y="2837091"/>
            <a:ext cx="85379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4400" b="1" dirty="0" smtClean="0">
                <a:solidFill>
                  <a:srgbClr val="002060"/>
                </a:solidFill>
                <a:effectLst>
                  <a:outerShdw blurRad="38100" dist="38100" dir="2700000" algn="tl">
                    <a:srgbClr val="000000">
                      <a:alpha val="43137"/>
                    </a:srgbClr>
                  </a:outerShdw>
                </a:effectLst>
                <a:latin typeface="Cambria" pitchFamily="18" charset="0"/>
                <a:cs typeface="AdvertisingBold" pitchFamily="2" charset="-78"/>
              </a:rPr>
              <a:t>مبادرات قسم المباني لعام 2019</a:t>
            </a:r>
            <a:endParaRPr lang="en-US" altLang="en-US" sz="4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54313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03887672"/>
              </p:ext>
            </p:extLst>
          </p:nvPr>
        </p:nvGraphicFramePr>
        <p:xfrm>
          <a:off x="1619249" y="457200"/>
          <a:ext cx="8667749" cy="6096000"/>
        </p:xfrm>
        <a:graphic>
          <a:graphicData uri="http://schemas.openxmlformats.org/drawingml/2006/table">
            <a:tbl>
              <a:tblPr rtl="1" firstRow="1" firstCol="1" bandRow="1">
                <a:tableStyleId>{93296810-A885-4BE3-A3E7-6D5BEEA58F35}</a:tableStyleId>
              </a:tblPr>
              <a:tblGrid>
                <a:gridCol w="3130934">
                  <a:extLst>
                    <a:ext uri="{9D8B030D-6E8A-4147-A177-3AD203B41FA5}">
                      <a16:colId xmlns="" xmlns:a16="http://schemas.microsoft.com/office/drawing/2014/main" val="20000"/>
                    </a:ext>
                  </a:extLst>
                </a:gridCol>
                <a:gridCol w="1400684">
                  <a:extLst>
                    <a:ext uri="{9D8B030D-6E8A-4147-A177-3AD203B41FA5}">
                      <a16:colId xmlns="" xmlns:a16="http://schemas.microsoft.com/office/drawing/2014/main" val="20001"/>
                    </a:ext>
                  </a:extLst>
                </a:gridCol>
                <a:gridCol w="1400684">
                  <a:extLst>
                    <a:ext uri="{9D8B030D-6E8A-4147-A177-3AD203B41FA5}">
                      <a16:colId xmlns="" xmlns:a16="http://schemas.microsoft.com/office/drawing/2014/main" val="20002"/>
                    </a:ext>
                  </a:extLst>
                </a:gridCol>
                <a:gridCol w="1895039">
                  <a:extLst>
                    <a:ext uri="{9D8B030D-6E8A-4147-A177-3AD203B41FA5}">
                      <a16:colId xmlns="" xmlns:a16="http://schemas.microsoft.com/office/drawing/2014/main" val="20003"/>
                    </a:ext>
                  </a:extLst>
                </a:gridCol>
                <a:gridCol w="840408">
                  <a:extLst>
                    <a:ext uri="{9D8B030D-6E8A-4147-A177-3AD203B41FA5}">
                      <a16:colId xmlns="" xmlns:a16="http://schemas.microsoft.com/office/drawing/2014/main" val="20004"/>
                    </a:ext>
                  </a:extLst>
                </a:gridCol>
              </a:tblGrid>
              <a:tr h="656239">
                <a:tc>
                  <a:txBody>
                    <a:bodyPr/>
                    <a:lstStyle/>
                    <a:p>
                      <a:pPr marL="0" marR="0" algn="l" rtl="0" fontAlgn="t">
                        <a:spcBef>
                          <a:spcPts val="0"/>
                        </a:spcBef>
                        <a:spcAft>
                          <a:spcPts val="0"/>
                        </a:spcAft>
                      </a:pPr>
                      <a:r>
                        <a:rPr lang="en-US" sz="1200" dirty="0">
                          <a:effectLst/>
                        </a:rPr>
                        <a:t>Punishment used</a:t>
                      </a:r>
                    </a:p>
                    <a:p>
                      <a:pPr marL="0" marR="0" algn="l" rtl="1">
                        <a:spcBef>
                          <a:spcPts val="0"/>
                        </a:spcBef>
                        <a:spcAft>
                          <a:spcPts val="0"/>
                        </a:spcAft>
                      </a:pPr>
                      <a:r>
                        <a:rPr lang="ar-AE" sz="1200" dirty="0">
                          <a:effectLst/>
                        </a:rPr>
                        <a:t> </a:t>
                      </a:r>
                      <a:endParaRPr lang="en-US" sz="1200" dirty="0">
                        <a:effectLst/>
                        <a:latin typeface="Times New Roman"/>
                        <a:ea typeface="Times New Roman"/>
                      </a:endParaRPr>
                    </a:p>
                  </a:txBody>
                  <a:tcPr marL="36240" marR="36240" marT="0" marB="0"/>
                </a:tc>
                <a:tc>
                  <a:txBody>
                    <a:bodyPr/>
                    <a:lstStyle/>
                    <a:p>
                      <a:pPr marL="0" marR="0" algn="l" rtl="0" fontAlgn="t">
                        <a:spcBef>
                          <a:spcPts val="0"/>
                        </a:spcBef>
                        <a:spcAft>
                          <a:spcPts val="0"/>
                        </a:spcAft>
                      </a:pPr>
                      <a:r>
                        <a:rPr lang="en-US" sz="1200">
                          <a:effectLst/>
                        </a:rPr>
                        <a:t>The upper limit of the fine</a:t>
                      </a:r>
                    </a:p>
                    <a:p>
                      <a:pPr marL="0" marR="0" algn="l" rtl="1">
                        <a:spcBef>
                          <a:spcPts val="0"/>
                        </a:spcBef>
                        <a:spcAft>
                          <a:spcPts val="0"/>
                        </a:spcAft>
                      </a:pPr>
                      <a:r>
                        <a:rPr lang="ar-AE" sz="1200">
                          <a:effectLst/>
                        </a:rPr>
                        <a:t> </a:t>
                      </a:r>
                      <a:endParaRPr lang="en-US" sz="1200">
                        <a:effectLst/>
                        <a:latin typeface="Times New Roman"/>
                        <a:ea typeface="Times New Roman"/>
                      </a:endParaRPr>
                    </a:p>
                  </a:txBody>
                  <a:tcPr marL="36240" marR="36240" marT="0" marB="0"/>
                </a:tc>
                <a:tc>
                  <a:txBody>
                    <a:bodyPr/>
                    <a:lstStyle/>
                    <a:p>
                      <a:pPr marL="0" marR="0" algn="l" rtl="0" fontAlgn="t">
                        <a:spcBef>
                          <a:spcPts val="0"/>
                        </a:spcBef>
                        <a:spcAft>
                          <a:spcPts val="0"/>
                        </a:spcAft>
                      </a:pPr>
                      <a:r>
                        <a:rPr lang="en-US" sz="1200">
                          <a:effectLst/>
                        </a:rPr>
                        <a:t>The minimum fine</a:t>
                      </a:r>
                    </a:p>
                    <a:p>
                      <a:pPr marL="0" marR="0" algn="l" rtl="1">
                        <a:spcBef>
                          <a:spcPts val="0"/>
                        </a:spcBef>
                        <a:spcAft>
                          <a:spcPts val="0"/>
                        </a:spcAft>
                      </a:pPr>
                      <a:r>
                        <a:rPr lang="ar-AE" sz="1200">
                          <a:effectLst/>
                        </a:rPr>
                        <a:t> </a:t>
                      </a:r>
                      <a:endParaRPr lang="en-US" sz="1200">
                        <a:effectLst/>
                        <a:latin typeface="Times New Roman"/>
                        <a:ea typeface="Times New Roman"/>
                      </a:endParaRPr>
                    </a:p>
                  </a:txBody>
                  <a:tcPr marL="36240" marR="36240" marT="0" marB="0"/>
                </a:tc>
                <a:tc>
                  <a:txBody>
                    <a:bodyPr/>
                    <a:lstStyle/>
                    <a:p>
                      <a:pPr marL="0" marR="0" algn="l" rtl="1">
                        <a:spcBef>
                          <a:spcPts val="0"/>
                        </a:spcBef>
                        <a:spcAft>
                          <a:spcPts val="0"/>
                        </a:spcAft>
                      </a:pPr>
                      <a:r>
                        <a:rPr lang="en-US" sz="1200">
                          <a:effectLst/>
                        </a:rPr>
                        <a:t>Violation Type</a:t>
                      </a:r>
                      <a:endParaRPr lang="en-US" sz="1200">
                        <a:effectLst/>
                        <a:latin typeface="Times New Roman"/>
                        <a:ea typeface="Times New Roman"/>
                      </a:endParaRPr>
                    </a:p>
                  </a:txBody>
                  <a:tcPr marL="36240" marR="36240" marT="0" marB="0"/>
                </a:tc>
                <a:tc>
                  <a:txBody>
                    <a:bodyPr/>
                    <a:lstStyle/>
                    <a:p>
                      <a:pPr marL="0" marR="0" algn="l" rtl="1">
                        <a:spcBef>
                          <a:spcPts val="0"/>
                        </a:spcBef>
                        <a:spcAft>
                          <a:spcPts val="0"/>
                        </a:spcAft>
                      </a:pPr>
                      <a:r>
                        <a:rPr lang="en-US" sz="1200" dirty="0">
                          <a:effectLst/>
                        </a:rPr>
                        <a:t>Article</a:t>
                      </a:r>
                      <a:endParaRPr lang="en-US" sz="1200" dirty="0">
                        <a:effectLst/>
                        <a:latin typeface="Times New Roman"/>
                        <a:ea typeface="Times New Roman"/>
                      </a:endParaRPr>
                    </a:p>
                  </a:txBody>
                  <a:tcPr marL="36240" marR="36240" marT="0" marB="0"/>
                </a:tc>
                <a:extLst>
                  <a:ext uri="{0D108BD9-81ED-4DB2-BD59-A6C34878D82A}">
                    <a16:rowId xmlns="" xmlns:a16="http://schemas.microsoft.com/office/drawing/2014/main" val="10000"/>
                  </a:ext>
                </a:extLst>
              </a:tr>
              <a:tr h="2978864">
                <a:tc>
                  <a:txBody>
                    <a:bodyPr/>
                    <a:lstStyle/>
                    <a:p>
                      <a:pPr marL="0" marR="0" algn="l" rtl="1">
                        <a:spcBef>
                          <a:spcPts val="0"/>
                        </a:spcBef>
                        <a:spcAft>
                          <a:spcPts val="0"/>
                        </a:spcAft>
                      </a:pPr>
                      <a:r>
                        <a:rPr lang="en-US" sz="1200" dirty="0">
                          <a:effectLst/>
                        </a:rPr>
                        <a:t>Increase the number of roles for the limit system </a:t>
                      </a:r>
                      <a:br>
                        <a:rPr lang="en-US" sz="1200" dirty="0">
                          <a:effectLst/>
                        </a:rPr>
                      </a:br>
                      <a:r>
                        <a:rPr lang="en-US" sz="1200" dirty="0">
                          <a:effectLst/>
                        </a:rPr>
                        <a:t>(Villas) buildings, remove the violation at the expense of the owner. In cases where it is difficult to remove from the standpoint of the impact of construction on the safety of the building, and can be corrected to remove the damage caused by - to pay 15% of the cost of the violation, that is to bring a certificate from a qualified engineering firm by the Ministry prove the safety of installations. </a:t>
                      </a:r>
                      <a:br>
                        <a:rPr lang="en-US" sz="1200" dirty="0">
                          <a:effectLst/>
                        </a:rPr>
                      </a:br>
                      <a:endParaRPr lang="en-US" sz="1200" dirty="0">
                        <a:effectLst/>
                        <a:latin typeface="Times New Roman"/>
                        <a:ea typeface="Times New Roman"/>
                      </a:endParaRPr>
                    </a:p>
                  </a:txBody>
                  <a:tcPr marL="36240" marR="36240" marT="0" marB="0"/>
                </a:tc>
                <a:tc>
                  <a:txBody>
                    <a:bodyPr/>
                    <a:lstStyle/>
                    <a:p>
                      <a:pPr marL="0" marR="0" algn="l" rtl="0">
                        <a:spcBef>
                          <a:spcPts val="0"/>
                        </a:spcBef>
                        <a:spcAft>
                          <a:spcPts val="0"/>
                        </a:spcAft>
                      </a:pPr>
                      <a:r>
                        <a:rPr lang="en-US" sz="1200" dirty="0">
                          <a:effectLst/>
                        </a:rPr>
                        <a:t>2000</a:t>
                      </a:r>
                      <a:endParaRPr lang="en-US" sz="1200" dirty="0">
                        <a:effectLst/>
                        <a:latin typeface="Times New Roman"/>
                        <a:ea typeface="Times New Roman"/>
                      </a:endParaRPr>
                    </a:p>
                  </a:txBody>
                  <a:tcPr marL="36240" marR="36240" marT="0" marB="0"/>
                </a:tc>
                <a:tc>
                  <a:txBody>
                    <a:bodyPr/>
                    <a:lstStyle/>
                    <a:p>
                      <a:pPr marL="0" marR="0" algn="l" rtl="0">
                        <a:spcBef>
                          <a:spcPts val="0"/>
                        </a:spcBef>
                        <a:spcAft>
                          <a:spcPts val="0"/>
                        </a:spcAft>
                      </a:pPr>
                      <a:r>
                        <a:rPr lang="en-US" sz="1200" dirty="0">
                          <a:effectLst/>
                        </a:rPr>
                        <a:t>10 000</a:t>
                      </a:r>
                      <a:endParaRPr lang="en-US" sz="1200" dirty="0">
                        <a:effectLst/>
                        <a:latin typeface="Times New Roman"/>
                        <a:ea typeface="Times New Roman"/>
                      </a:endParaRPr>
                    </a:p>
                  </a:txBody>
                  <a:tcPr marL="36240" marR="36240" marT="0" marB="0"/>
                </a:tc>
                <a:tc>
                  <a:txBody>
                    <a:bodyPr/>
                    <a:lstStyle/>
                    <a:p>
                      <a:pPr marL="0" marR="0" algn="l" rtl="0" fontAlgn="t">
                        <a:spcBef>
                          <a:spcPts val="0"/>
                        </a:spcBef>
                        <a:spcAft>
                          <a:spcPts val="0"/>
                        </a:spcAft>
                      </a:pPr>
                      <a:r>
                        <a:rPr lang="en-US" sz="1200" dirty="0">
                          <a:effectLst/>
                        </a:rPr>
                        <a:t>Increase the number of roles for the limit systemic</a:t>
                      </a:r>
                      <a:br>
                        <a:rPr lang="en-US" sz="1200" dirty="0">
                          <a:effectLst/>
                        </a:rPr>
                      </a:br>
                      <a:r>
                        <a:rPr lang="en-US" sz="1200" dirty="0">
                          <a:effectLst/>
                        </a:rPr>
                        <a:t>(Buildings)</a:t>
                      </a:r>
                    </a:p>
                    <a:p>
                      <a:pPr marL="0" marR="0" algn="l" rtl="1">
                        <a:spcBef>
                          <a:spcPts val="0"/>
                        </a:spcBef>
                        <a:spcAft>
                          <a:spcPts val="0"/>
                        </a:spcAft>
                      </a:pPr>
                      <a:r>
                        <a:rPr lang="ar-AE" sz="1200" dirty="0">
                          <a:effectLst/>
                        </a:rPr>
                        <a:t> </a:t>
                      </a:r>
                      <a:endParaRPr lang="en-US" sz="1200" dirty="0">
                        <a:effectLst/>
                        <a:latin typeface="Times New Roman"/>
                        <a:ea typeface="Times New Roman"/>
                      </a:endParaRPr>
                    </a:p>
                  </a:txBody>
                  <a:tcPr marL="36240" marR="36240" marT="0" marB="0"/>
                </a:tc>
                <a:tc>
                  <a:txBody>
                    <a:bodyPr/>
                    <a:lstStyle/>
                    <a:p>
                      <a:pPr marL="0" marR="0" algn="l" rtl="1">
                        <a:spcBef>
                          <a:spcPts val="0"/>
                        </a:spcBef>
                        <a:spcAft>
                          <a:spcPts val="0"/>
                        </a:spcAft>
                      </a:pPr>
                      <a:r>
                        <a:rPr lang="ar-AE" sz="1200" dirty="0">
                          <a:effectLst/>
                        </a:rPr>
                        <a:t>1</a:t>
                      </a:r>
                      <a:endParaRPr lang="en-US" sz="1200" dirty="0">
                        <a:effectLst/>
                        <a:latin typeface="Times New Roman"/>
                        <a:ea typeface="Times New Roman"/>
                      </a:endParaRPr>
                    </a:p>
                  </a:txBody>
                  <a:tcPr marL="36240" marR="36240" marT="0" marB="0"/>
                </a:tc>
                <a:extLst>
                  <a:ext uri="{0D108BD9-81ED-4DB2-BD59-A6C34878D82A}">
                    <a16:rowId xmlns="" xmlns:a16="http://schemas.microsoft.com/office/drawing/2014/main" val="10001"/>
                  </a:ext>
                </a:extLst>
              </a:tr>
              <a:tr h="2460897">
                <a:tc>
                  <a:txBody>
                    <a:bodyPr/>
                    <a:lstStyle/>
                    <a:p>
                      <a:pPr marL="0" marR="0" algn="l" rtl="1">
                        <a:spcBef>
                          <a:spcPts val="0"/>
                        </a:spcBef>
                        <a:spcAft>
                          <a:spcPts val="0"/>
                        </a:spcAft>
                      </a:pPr>
                      <a:r>
                        <a:rPr lang="en-US" sz="1200" dirty="0">
                          <a:effectLst/>
                        </a:rPr>
                        <a:t>remove the violation at the expense of the owner. In cases where it is difficult to remove from the standpoint of the impact of construction on the safety of the building, and can be corrected to remove the damage caused by - to pay 15% of the cost of the violation, that is to bring a certificate from a qualified engineering firm by the Ministry prove the safety of installations. </a:t>
                      </a:r>
                      <a:br>
                        <a:rPr lang="en-US" sz="1200" dirty="0">
                          <a:effectLst/>
                        </a:rPr>
                      </a:br>
                      <a:endParaRPr lang="en-US" sz="1200" dirty="0">
                        <a:effectLst/>
                        <a:latin typeface="Times New Roman"/>
                        <a:ea typeface="Times New Roman"/>
                      </a:endParaRPr>
                    </a:p>
                  </a:txBody>
                  <a:tcPr marL="36240" marR="36240" marT="0" marB="0"/>
                </a:tc>
                <a:tc>
                  <a:txBody>
                    <a:bodyPr/>
                    <a:lstStyle/>
                    <a:p>
                      <a:pPr marL="0" marR="0" algn="l" rtl="0">
                        <a:spcBef>
                          <a:spcPts val="0"/>
                        </a:spcBef>
                        <a:spcAft>
                          <a:spcPts val="0"/>
                        </a:spcAft>
                      </a:pPr>
                      <a:r>
                        <a:rPr lang="en-US" sz="1200" dirty="0">
                          <a:effectLst/>
                        </a:rPr>
                        <a:t>5000</a:t>
                      </a:r>
                      <a:endParaRPr lang="en-US" sz="1200" dirty="0">
                        <a:effectLst/>
                        <a:latin typeface="Times New Roman"/>
                        <a:ea typeface="Times New Roman"/>
                      </a:endParaRPr>
                    </a:p>
                  </a:txBody>
                  <a:tcPr marL="36240" marR="36240" marT="0" marB="0"/>
                </a:tc>
                <a:tc>
                  <a:txBody>
                    <a:bodyPr/>
                    <a:lstStyle/>
                    <a:p>
                      <a:pPr marL="0" marR="0" algn="l" rtl="0">
                        <a:spcBef>
                          <a:spcPts val="0"/>
                        </a:spcBef>
                        <a:spcAft>
                          <a:spcPts val="0"/>
                        </a:spcAft>
                      </a:pPr>
                      <a:r>
                        <a:rPr lang="en-US" sz="1200" dirty="0">
                          <a:effectLst/>
                        </a:rPr>
                        <a:t>20000</a:t>
                      </a:r>
                      <a:endParaRPr lang="en-US" sz="1200" dirty="0">
                        <a:effectLst/>
                        <a:latin typeface="Times New Roman"/>
                        <a:ea typeface="Times New Roman"/>
                      </a:endParaRPr>
                    </a:p>
                  </a:txBody>
                  <a:tcPr marL="36240" marR="36240" marT="0" marB="0"/>
                </a:tc>
                <a:tc>
                  <a:txBody>
                    <a:bodyPr/>
                    <a:lstStyle/>
                    <a:p>
                      <a:pPr marL="0" marR="0" algn="l" rtl="1">
                        <a:spcBef>
                          <a:spcPts val="0"/>
                        </a:spcBef>
                        <a:spcAft>
                          <a:spcPts val="0"/>
                        </a:spcAft>
                      </a:pPr>
                      <a:r>
                        <a:rPr lang="en-US" sz="1200">
                          <a:effectLst/>
                        </a:rPr>
                        <a:t>Increase the number of roles for the limit system </a:t>
                      </a:r>
                      <a:br>
                        <a:rPr lang="en-US" sz="1200">
                          <a:effectLst/>
                        </a:rPr>
                      </a:br>
                      <a:r>
                        <a:rPr lang="en-US" sz="1200">
                          <a:effectLst/>
                        </a:rPr>
                        <a:t>(Buildings)</a:t>
                      </a:r>
                      <a:endParaRPr lang="en-US" sz="1200">
                        <a:effectLst/>
                        <a:latin typeface="Times New Roman"/>
                        <a:ea typeface="Times New Roman"/>
                      </a:endParaRPr>
                    </a:p>
                  </a:txBody>
                  <a:tcPr marL="36240" marR="36240" marT="0" marB="0"/>
                </a:tc>
                <a:tc>
                  <a:txBody>
                    <a:bodyPr/>
                    <a:lstStyle/>
                    <a:p>
                      <a:pPr marL="0" marR="0" algn="l" rtl="1">
                        <a:spcBef>
                          <a:spcPts val="0"/>
                        </a:spcBef>
                        <a:spcAft>
                          <a:spcPts val="0"/>
                        </a:spcAft>
                      </a:pPr>
                      <a:r>
                        <a:rPr lang="ar-AE" sz="1200" dirty="0">
                          <a:effectLst/>
                        </a:rPr>
                        <a:t>2</a:t>
                      </a:r>
                      <a:endParaRPr lang="en-US" sz="1200" dirty="0">
                        <a:effectLst/>
                        <a:latin typeface="Times New Roman"/>
                        <a:ea typeface="Times New Roman"/>
                      </a:endParaRPr>
                    </a:p>
                  </a:txBody>
                  <a:tcPr marL="36240" marR="36240" marT="0" marB="0"/>
                </a:tc>
                <a:extLst>
                  <a:ext uri="{0D108BD9-81ED-4DB2-BD59-A6C34878D82A}">
                    <a16:rowId xmlns="" xmlns:a16="http://schemas.microsoft.com/office/drawing/2014/main" val="10002"/>
                  </a:ext>
                </a:extLst>
              </a:tr>
            </a:tbl>
          </a:graphicData>
        </a:graphic>
      </p:graphicFrame>
      <p:sp>
        <p:nvSpPr>
          <p:cNvPr id="8" name="Rectangle 2"/>
          <p:cNvSpPr>
            <a:spLocks noChangeArrowheads="1"/>
          </p:cNvSpPr>
          <p:nvPr/>
        </p:nvSpPr>
        <p:spPr bwMode="auto">
          <a:xfrm>
            <a:off x="2209800" y="304800"/>
            <a:ext cx="4800600"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t">
              <a:spcBef>
                <a:spcPct val="0"/>
              </a:spcBef>
              <a:spcAft>
                <a:spcPct val="0"/>
              </a:spcAft>
            </a:pPr>
            <a:r>
              <a:rPr lang="en-US" altLang="en-US" sz="1200" b="1" dirty="0">
                <a:solidFill>
                  <a:schemeClr val="bg1"/>
                </a:solidFill>
                <a:latin typeface="Arial" pitchFamily="34" charset="0"/>
                <a:ea typeface="Times New Roman" pitchFamily="18" charset="0"/>
                <a:cs typeface="Arial" pitchFamily="34" charset="0"/>
              </a:rPr>
              <a:t>Violations without a building permit</a:t>
            </a:r>
            <a:endParaRPr lang="en-US" altLang="en-US" sz="800" b="1" dirty="0">
              <a:solidFill>
                <a:schemeClr val="bg1"/>
              </a:solidFill>
              <a:latin typeface="Arial" pitchFamily="34" charset="0"/>
              <a:cs typeface="Arial" pitchFamily="34" charset="0"/>
            </a:endParaRPr>
          </a:p>
          <a:p>
            <a:pPr defTabSz="914400" eaLnBrk="0" fontAlgn="base" hangingPunct="0">
              <a:spcBef>
                <a:spcPct val="0"/>
              </a:spcBef>
              <a:spcAft>
                <a:spcPct val="0"/>
              </a:spcAft>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65720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8031180"/>
              </p:ext>
            </p:extLst>
          </p:nvPr>
        </p:nvGraphicFramePr>
        <p:xfrm>
          <a:off x="2476500" y="1828799"/>
          <a:ext cx="8515350" cy="3940437"/>
        </p:xfrm>
        <a:graphic>
          <a:graphicData uri="http://schemas.openxmlformats.org/drawingml/2006/table">
            <a:tbl>
              <a:tblPr firstRow="1" firstCol="1" bandRow="1">
                <a:tableStyleId>{93296810-A885-4BE3-A3E7-6D5BEEA58F35}</a:tableStyleId>
              </a:tblPr>
              <a:tblGrid>
                <a:gridCol w="6722646">
                  <a:extLst>
                    <a:ext uri="{9D8B030D-6E8A-4147-A177-3AD203B41FA5}">
                      <a16:colId xmlns="" xmlns:a16="http://schemas.microsoft.com/office/drawing/2014/main" val="20000"/>
                    </a:ext>
                  </a:extLst>
                </a:gridCol>
                <a:gridCol w="1792704">
                  <a:extLst>
                    <a:ext uri="{9D8B030D-6E8A-4147-A177-3AD203B41FA5}">
                      <a16:colId xmlns="" xmlns:a16="http://schemas.microsoft.com/office/drawing/2014/main" val="20001"/>
                    </a:ext>
                  </a:extLst>
                </a:gridCol>
              </a:tblGrid>
              <a:tr h="781099">
                <a:tc>
                  <a:txBody>
                    <a:bodyPr/>
                    <a:lstStyle/>
                    <a:p>
                      <a:pPr marL="0" marR="0" algn="r">
                        <a:lnSpc>
                          <a:spcPct val="115000"/>
                        </a:lnSpc>
                        <a:spcBef>
                          <a:spcPts val="0"/>
                        </a:spcBef>
                        <a:spcAft>
                          <a:spcPts val="0"/>
                        </a:spcAft>
                      </a:pPr>
                      <a:r>
                        <a:rPr lang="ar-AE" sz="1600" dirty="0">
                          <a:effectLst/>
                        </a:rPr>
                        <a:t>حالة المشروع </a:t>
                      </a:r>
                      <a:endParaRPr lang="en-US" sz="16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a:effectLst/>
                        </a:rPr>
                        <a:t>المشروع </a:t>
                      </a:r>
                      <a:endParaRPr lang="en-US" sz="16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3159338">
                <a:tc>
                  <a:txBody>
                    <a:bodyPr/>
                    <a:lstStyle/>
                    <a:p>
                      <a:pPr marL="0" marR="0" algn="r">
                        <a:lnSpc>
                          <a:spcPct val="115000"/>
                        </a:lnSpc>
                        <a:spcBef>
                          <a:spcPts val="0"/>
                        </a:spcBef>
                        <a:spcAft>
                          <a:spcPts val="0"/>
                        </a:spcAft>
                      </a:pPr>
                      <a:r>
                        <a:rPr lang="ar-AE" sz="1600">
                          <a:effectLst/>
                        </a:rPr>
                        <a:t>تم وضع تعميم رقم (2)2019 بشأن   مدة المعاملات فالنظام   والعمل به من تاريخه</a:t>
                      </a:r>
                      <a:endParaRPr lang="en-US" sz="160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dirty="0">
                          <a:effectLst/>
                        </a:rPr>
                        <a:t>تحديد مدة المعاملات فالنظام </a:t>
                      </a:r>
                      <a:endParaRPr lang="en-US" sz="16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
        <p:nvSpPr>
          <p:cNvPr id="8" name="Rectangle 1"/>
          <p:cNvSpPr>
            <a:spLocks noChangeArrowheads="1"/>
          </p:cNvSpPr>
          <p:nvPr/>
        </p:nvSpPr>
        <p:spPr bwMode="auto">
          <a:xfrm>
            <a:off x="4410075" y="1088763"/>
            <a:ext cx="4152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3200" b="1" dirty="0">
                <a:solidFill>
                  <a:srgbClr val="002060"/>
                </a:solidFill>
                <a:latin typeface="Cambria" pitchFamily="18" charset="0"/>
                <a:cs typeface="AdvertisingBold" pitchFamily="2" charset="-78"/>
              </a:rPr>
              <a:t>شعبة شهادات الانجاز</a:t>
            </a:r>
            <a:endParaRPr lang="en-US" altLang="en-US" sz="3200" b="1" dirty="0">
              <a:latin typeface="Arial" pitchFamily="34" charset="0"/>
              <a:cs typeface="Arial" pitchFamily="34" charset="0"/>
            </a:endParaRPr>
          </a:p>
        </p:txBody>
      </p:sp>
    </p:spTree>
    <p:extLst>
      <p:ext uri="{BB962C8B-B14F-4D97-AF65-F5344CB8AC3E}">
        <p14:creationId xmlns:p14="http://schemas.microsoft.com/office/powerpoint/2010/main" val="243168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8"/>
          <p:cNvPicPr>
            <a:picLocks noChangeAspect="1" noChangeArrowheads="1"/>
          </p:cNvPicPr>
          <p:nvPr/>
        </p:nvPicPr>
        <p:blipFill>
          <a:blip r:embed="rId2">
            <a:extLst>
              <a:ext uri="{28A0092B-C50C-407E-A947-70E740481C1C}">
                <a14:useLocalDpi xmlns:a14="http://schemas.microsoft.com/office/drawing/2010/main" val="0"/>
              </a:ext>
            </a:extLst>
          </a:blip>
          <a:srcRect l="34534" t="11382" r="33067" b="6332"/>
          <a:stretch>
            <a:fillRect/>
          </a:stretch>
        </p:blipFill>
        <p:spPr bwMode="auto">
          <a:xfrm>
            <a:off x="2887249" y="306007"/>
            <a:ext cx="6324599" cy="62459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98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4305300" y="1621731"/>
            <a:ext cx="4137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2400" b="1" dirty="0">
                <a:solidFill>
                  <a:srgbClr val="002060"/>
                </a:solidFill>
                <a:latin typeface="Cambria" pitchFamily="18" charset="0"/>
                <a:cs typeface="AdvertisingBold" pitchFamily="2" charset="-78"/>
              </a:rPr>
              <a:t>شعبة الاشراف الهندسي</a:t>
            </a:r>
            <a:endParaRPr lang="en-US" altLang="en-US" sz="2400" b="1"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22729803"/>
              </p:ext>
            </p:extLst>
          </p:nvPr>
        </p:nvGraphicFramePr>
        <p:xfrm>
          <a:off x="2677796" y="2684502"/>
          <a:ext cx="8218804" cy="3087648"/>
        </p:xfrm>
        <a:graphic>
          <a:graphicData uri="http://schemas.openxmlformats.org/drawingml/2006/table">
            <a:tbl>
              <a:tblPr firstRow="1" firstCol="1" bandRow="1">
                <a:tableStyleId>{93296810-A885-4BE3-A3E7-6D5BEEA58F35}</a:tableStyleId>
              </a:tblPr>
              <a:tblGrid>
                <a:gridCol w="5446230">
                  <a:extLst>
                    <a:ext uri="{9D8B030D-6E8A-4147-A177-3AD203B41FA5}">
                      <a16:colId xmlns="" xmlns:a16="http://schemas.microsoft.com/office/drawing/2014/main" val="20000"/>
                    </a:ext>
                  </a:extLst>
                </a:gridCol>
                <a:gridCol w="2772574">
                  <a:extLst>
                    <a:ext uri="{9D8B030D-6E8A-4147-A177-3AD203B41FA5}">
                      <a16:colId xmlns="" xmlns:a16="http://schemas.microsoft.com/office/drawing/2014/main" val="20001"/>
                    </a:ext>
                  </a:extLst>
                </a:gridCol>
              </a:tblGrid>
              <a:tr h="746301">
                <a:tc>
                  <a:txBody>
                    <a:bodyPr/>
                    <a:lstStyle/>
                    <a:p>
                      <a:pPr marL="0" marR="0" algn="r">
                        <a:lnSpc>
                          <a:spcPct val="115000"/>
                        </a:lnSpc>
                        <a:spcBef>
                          <a:spcPts val="0"/>
                        </a:spcBef>
                        <a:spcAft>
                          <a:spcPts val="0"/>
                        </a:spcAft>
                      </a:pPr>
                      <a:r>
                        <a:rPr lang="ar-AE" sz="1600" dirty="0">
                          <a:effectLst/>
                        </a:rPr>
                        <a:t>حالة المشروع </a:t>
                      </a:r>
                      <a:endParaRPr lang="en-US" sz="16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a:effectLst/>
                        </a:rPr>
                        <a:t>المشروع </a:t>
                      </a:r>
                      <a:endParaRPr lang="en-US" sz="16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341347">
                <a:tc>
                  <a:txBody>
                    <a:bodyPr/>
                    <a:lstStyle/>
                    <a:p>
                      <a:pPr marL="0" marR="0" algn="r">
                        <a:lnSpc>
                          <a:spcPct val="115000"/>
                        </a:lnSpc>
                        <a:spcBef>
                          <a:spcPts val="0"/>
                        </a:spcBef>
                        <a:spcAft>
                          <a:spcPts val="0"/>
                        </a:spcAft>
                      </a:pPr>
                      <a:r>
                        <a:rPr lang="ar-AE" sz="1600" dirty="0">
                          <a:effectLst/>
                        </a:rPr>
                        <a:t>* خدمة اعارة</a:t>
                      </a:r>
                      <a:r>
                        <a:rPr lang="ar-AE" sz="1600" baseline="0" dirty="0">
                          <a:effectLst/>
                        </a:rPr>
                        <a:t> مهندس هي خدمة تم تقديمها لمصلحة الشركات الجديده والشركات القادمة من امارة اخرى لتسهيل اصدار رخص البناء لمدة شهر واحد يستطيع العميل يقدم اكثر من مشروع </a:t>
                      </a:r>
                    </a:p>
                    <a:p>
                      <a:pPr marL="0" marR="0" algn="r">
                        <a:lnSpc>
                          <a:spcPct val="115000"/>
                        </a:lnSpc>
                        <a:spcBef>
                          <a:spcPts val="0"/>
                        </a:spcBef>
                        <a:spcAft>
                          <a:spcPts val="0"/>
                        </a:spcAft>
                      </a:pPr>
                      <a:endParaRPr lang="en-US" sz="16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dirty="0">
                          <a:effectLst/>
                        </a:rPr>
                        <a:t>استحداث رسوم خدمه (اعارة مهندس مؤقت )</a:t>
                      </a:r>
                      <a:endParaRPr lang="en-US" sz="16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7093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0"/>
          <p:cNvPicPr>
            <a:picLocks noChangeAspect="1" noChangeArrowheads="1"/>
          </p:cNvPicPr>
          <p:nvPr/>
        </p:nvPicPr>
        <p:blipFill>
          <a:blip r:embed="rId2">
            <a:extLst>
              <a:ext uri="{28A0092B-C50C-407E-A947-70E740481C1C}">
                <a14:useLocalDpi xmlns:a14="http://schemas.microsoft.com/office/drawing/2010/main" val="0"/>
              </a:ext>
            </a:extLst>
          </a:blip>
          <a:srcRect l="34801" t="10670" r="32935" b="6332"/>
          <a:stretch>
            <a:fillRect/>
          </a:stretch>
        </p:blipFill>
        <p:spPr bwMode="auto">
          <a:xfrm>
            <a:off x="3269293" y="413360"/>
            <a:ext cx="6438377" cy="60740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95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797632793"/>
              </p:ext>
            </p:extLst>
          </p:nvPr>
        </p:nvGraphicFramePr>
        <p:xfrm>
          <a:off x="2057400" y="2420953"/>
          <a:ext cx="8420100" cy="2658393"/>
        </p:xfrm>
        <a:graphic>
          <a:graphicData uri="http://schemas.openxmlformats.org/drawingml/2006/table">
            <a:tbl>
              <a:tblPr firstRow="1" firstCol="1" bandRow="1">
                <a:tableStyleId>{93296810-A885-4BE3-A3E7-6D5BEEA58F35}</a:tableStyleId>
              </a:tblPr>
              <a:tblGrid>
                <a:gridCol w="5902751">
                  <a:extLst>
                    <a:ext uri="{9D8B030D-6E8A-4147-A177-3AD203B41FA5}">
                      <a16:colId xmlns="" xmlns:a16="http://schemas.microsoft.com/office/drawing/2014/main" val="20000"/>
                    </a:ext>
                  </a:extLst>
                </a:gridCol>
                <a:gridCol w="2517349">
                  <a:extLst>
                    <a:ext uri="{9D8B030D-6E8A-4147-A177-3AD203B41FA5}">
                      <a16:colId xmlns="" xmlns:a16="http://schemas.microsoft.com/office/drawing/2014/main" val="20001"/>
                    </a:ext>
                  </a:extLst>
                </a:gridCol>
              </a:tblGrid>
              <a:tr h="319753">
                <a:tc>
                  <a:txBody>
                    <a:bodyPr/>
                    <a:lstStyle/>
                    <a:p>
                      <a:pPr marL="0" marR="0" algn="r">
                        <a:lnSpc>
                          <a:spcPct val="115000"/>
                        </a:lnSpc>
                        <a:spcBef>
                          <a:spcPts val="0"/>
                        </a:spcBef>
                        <a:spcAft>
                          <a:spcPts val="0"/>
                        </a:spcAft>
                      </a:pPr>
                      <a:r>
                        <a:rPr lang="ar-AE" sz="1400" dirty="0">
                          <a:effectLst/>
                        </a:rPr>
                        <a:t>حالة المشروع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a:effectLst/>
                        </a:rPr>
                        <a:t>المشروع </a:t>
                      </a:r>
                      <a:endParaRPr lang="en-US" sz="14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338640">
                <a:tc>
                  <a:txBody>
                    <a:bodyPr/>
                    <a:lstStyle/>
                    <a:p>
                      <a:pPr marL="0" marR="0" algn="r">
                        <a:lnSpc>
                          <a:spcPct val="115000"/>
                        </a:lnSpc>
                        <a:spcBef>
                          <a:spcPts val="0"/>
                        </a:spcBef>
                        <a:spcAft>
                          <a:spcPts val="0"/>
                        </a:spcAft>
                      </a:pPr>
                      <a:r>
                        <a:rPr lang="ar-AE" sz="2400" kern="1200" dirty="0">
                          <a:effectLst/>
                        </a:rPr>
                        <a:t>تم وضع تعميم رقم (7)2019 بشأن لجنة تسليم واستلام المشاريع والعمل به من تاريخه</a:t>
                      </a:r>
                      <a:r>
                        <a:rPr lang="en-US" sz="1600" dirty="0">
                          <a:effectLst/>
                        </a:rPr>
                        <a:t>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2400" kern="1200" dirty="0">
                          <a:effectLst/>
                        </a:rPr>
                        <a:t>تشكيل لجنة تسليم واستلام المشاريع</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
        <p:nvSpPr>
          <p:cNvPr id="10" name="Rectangle 1"/>
          <p:cNvSpPr>
            <a:spLocks noChangeArrowheads="1"/>
          </p:cNvSpPr>
          <p:nvPr/>
        </p:nvSpPr>
        <p:spPr bwMode="auto">
          <a:xfrm>
            <a:off x="3219450" y="1316990"/>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2400" b="1" dirty="0">
                <a:solidFill>
                  <a:srgbClr val="002060"/>
                </a:solidFill>
                <a:latin typeface="Cambria" pitchFamily="18" charset="0"/>
                <a:cs typeface="AdvertisingBold" pitchFamily="2" charset="-78"/>
              </a:rPr>
              <a:t>شعبة الاشراف الهندسي</a:t>
            </a:r>
            <a:endParaRPr lang="en-US" altLang="en-US" sz="2400" b="1" dirty="0">
              <a:latin typeface="Arial" pitchFamily="34" charset="0"/>
              <a:cs typeface="Arial" pitchFamily="34" charset="0"/>
            </a:endParaRPr>
          </a:p>
        </p:txBody>
      </p:sp>
    </p:spTree>
    <p:extLst>
      <p:ext uri="{BB962C8B-B14F-4D97-AF65-F5344CB8AC3E}">
        <p14:creationId xmlns:p14="http://schemas.microsoft.com/office/powerpoint/2010/main" val="194128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26267" t="11146" r="41333" b="6569"/>
          <a:stretch/>
        </p:blipFill>
        <p:spPr bwMode="auto">
          <a:xfrm>
            <a:off x="3169084" y="526093"/>
            <a:ext cx="6688899" cy="583712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5021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6042630"/>
              </p:ext>
            </p:extLst>
          </p:nvPr>
        </p:nvGraphicFramePr>
        <p:xfrm>
          <a:off x="1924050" y="3096440"/>
          <a:ext cx="8915400" cy="2999559"/>
        </p:xfrm>
        <a:graphic>
          <a:graphicData uri="http://schemas.openxmlformats.org/drawingml/2006/table">
            <a:tbl>
              <a:tblPr firstRow="1" firstCol="1" bandRow="1">
                <a:tableStyleId>{93296810-A885-4BE3-A3E7-6D5BEEA58F35}</a:tableStyleId>
              </a:tblPr>
              <a:tblGrid>
                <a:gridCol w="6318682">
                  <a:extLst>
                    <a:ext uri="{9D8B030D-6E8A-4147-A177-3AD203B41FA5}">
                      <a16:colId xmlns="" xmlns:a16="http://schemas.microsoft.com/office/drawing/2014/main" val="20000"/>
                    </a:ext>
                  </a:extLst>
                </a:gridCol>
                <a:gridCol w="2596718">
                  <a:extLst>
                    <a:ext uri="{9D8B030D-6E8A-4147-A177-3AD203B41FA5}">
                      <a16:colId xmlns="" xmlns:a16="http://schemas.microsoft.com/office/drawing/2014/main" val="20001"/>
                    </a:ext>
                  </a:extLst>
                </a:gridCol>
              </a:tblGrid>
              <a:tr h="345127">
                <a:tc>
                  <a:txBody>
                    <a:bodyPr/>
                    <a:lstStyle/>
                    <a:p>
                      <a:pPr marL="0" marR="0" algn="r">
                        <a:lnSpc>
                          <a:spcPct val="115000"/>
                        </a:lnSpc>
                        <a:spcBef>
                          <a:spcPts val="0"/>
                        </a:spcBef>
                        <a:spcAft>
                          <a:spcPts val="0"/>
                        </a:spcAft>
                      </a:pPr>
                      <a:r>
                        <a:rPr lang="ar-AE" sz="1400" dirty="0">
                          <a:effectLst/>
                        </a:rPr>
                        <a:t>حالة المشروع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dirty="0">
                          <a:effectLst/>
                        </a:rPr>
                        <a:t>المشروع </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654432">
                <a:tc>
                  <a:txBody>
                    <a:bodyPr/>
                    <a:lstStyle/>
                    <a:p>
                      <a:pPr marL="0" marR="0" algn="r">
                        <a:lnSpc>
                          <a:spcPct val="115000"/>
                        </a:lnSpc>
                        <a:spcBef>
                          <a:spcPts val="0"/>
                        </a:spcBef>
                        <a:spcAft>
                          <a:spcPts val="0"/>
                        </a:spcAft>
                      </a:pPr>
                      <a:r>
                        <a:rPr lang="ar-AE" sz="2400" kern="1200" dirty="0">
                          <a:effectLst/>
                        </a:rPr>
                        <a:t>تم وضع تعميم رقم (3)2019 بشأن  لجنة المناقصات والمزايدات والعقود  والعمل به من تاريخه</a:t>
                      </a:r>
                      <a:r>
                        <a:rPr lang="en-US" sz="1600" dirty="0">
                          <a:effectLst/>
                        </a:rPr>
                        <a:t>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2400" kern="1200" dirty="0">
                          <a:effectLst/>
                        </a:rPr>
                        <a:t>لجنة المناقصات والمزايدات والعقود</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
        <p:nvSpPr>
          <p:cNvPr id="10" name="Rectangle 1"/>
          <p:cNvSpPr>
            <a:spLocks noChangeArrowheads="1"/>
          </p:cNvSpPr>
          <p:nvPr/>
        </p:nvSpPr>
        <p:spPr bwMode="auto">
          <a:xfrm>
            <a:off x="3467100" y="2152586"/>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2800" b="1" dirty="0">
                <a:solidFill>
                  <a:srgbClr val="002060"/>
                </a:solidFill>
                <a:effectLst>
                  <a:outerShdw blurRad="38100" dist="38100" dir="2700000" algn="tl">
                    <a:srgbClr val="000000">
                      <a:alpha val="43137"/>
                    </a:srgbClr>
                  </a:outerShdw>
                </a:effectLst>
                <a:latin typeface="Cambria" pitchFamily="18" charset="0"/>
                <a:cs typeface="AdvertisingBold" pitchFamily="2" charset="-78"/>
              </a:rPr>
              <a:t>شعبة الاشراف الهندسي</a:t>
            </a:r>
            <a:endParaRPr lang="en-US" altLang="en-US" sz="28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28718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34465" t="11858" r="32400" b="6414"/>
          <a:stretch/>
        </p:blipFill>
        <p:spPr bwMode="auto">
          <a:xfrm>
            <a:off x="2868460" y="551145"/>
            <a:ext cx="7114784" cy="572439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067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590800" y="2274838"/>
            <a:ext cx="70485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defTabSz="914400" fontAlgn="base">
              <a:spcBef>
                <a:spcPct val="0"/>
              </a:spcBef>
              <a:spcAft>
                <a:spcPct val="0"/>
              </a:spcAft>
            </a:pPr>
            <a:r>
              <a:rPr lang="ar-AE" altLang="en-US" sz="2800" b="1" dirty="0">
                <a:latin typeface="Arial" pitchFamily="34" charset="0"/>
                <a:cs typeface="Arial" pitchFamily="34" charset="0"/>
              </a:rPr>
              <a:t>* في حالة وجود مشكلة تقنية يرجى التواصل مع قسم المعلومات التقنية على ايميل </a:t>
            </a:r>
            <a:endParaRPr lang="en-US" altLang="en-US" sz="2800" b="1" dirty="0">
              <a:latin typeface="Arial" pitchFamily="34" charset="0"/>
              <a:cs typeface="Arial" pitchFamily="34" charset="0"/>
            </a:endParaRPr>
          </a:p>
          <a:p>
            <a:pPr algn="r" defTabSz="914400" fontAlgn="base">
              <a:spcBef>
                <a:spcPct val="0"/>
              </a:spcBef>
              <a:spcAft>
                <a:spcPct val="0"/>
              </a:spcAft>
            </a:pPr>
            <a:r>
              <a:rPr lang="en-US" altLang="en-US" sz="2800" b="1" dirty="0">
                <a:latin typeface="Arial" pitchFamily="34" charset="0"/>
                <a:cs typeface="Arial" pitchFamily="34" charset="0"/>
              </a:rPr>
              <a:t>Support@fujmun.gov.ae</a:t>
            </a:r>
            <a:r>
              <a:rPr lang="en-US" altLang="en-US" sz="2400" dirty="0">
                <a:latin typeface="Arial" pitchFamily="34" charset="0"/>
                <a:cs typeface="Arial" pitchFamily="34" charset="0"/>
              </a:rPr>
              <a:t> </a:t>
            </a:r>
            <a:endParaRPr lang="ar-SA" altLang="en-US" sz="2400" dirty="0">
              <a:latin typeface="Arial" pitchFamily="34" charset="0"/>
              <a:cs typeface="Arial" pitchFamily="34" charset="0"/>
            </a:endParaRPr>
          </a:p>
        </p:txBody>
      </p:sp>
    </p:spTree>
    <p:extLst>
      <p:ext uri="{BB962C8B-B14F-4D97-AF65-F5344CB8AC3E}">
        <p14:creationId xmlns:p14="http://schemas.microsoft.com/office/powerpoint/2010/main" val="31657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116610"/>
              </p:ext>
            </p:extLst>
          </p:nvPr>
        </p:nvGraphicFramePr>
        <p:xfrm>
          <a:off x="2476976" y="2268449"/>
          <a:ext cx="8476774" cy="3084601"/>
        </p:xfrm>
        <a:graphic>
          <a:graphicData uri="http://schemas.openxmlformats.org/drawingml/2006/table">
            <a:tbl>
              <a:tblPr firstRow="1" firstCol="1" bandRow="1">
                <a:tableStyleId>{93296810-A885-4BE3-A3E7-6D5BEEA58F35}</a:tableStyleId>
              </a:tblPr>
              <a:tblGrid>
                <a:gridCol w="5981842">
                  <a:extLst>
                    <a:ext uri="{9D8B030D-6E8A-4147-A177-3AD203B41FA5}">
                      <a16:colId xmlns="" xmlns:a16="http://schemas.microsoft.com/office/drawing/2014/main" val="20000"/>
                    </a:ext>
                  </a:extLst>
                </a:gridCol>
                <a:gridCol w="2494932">
                  <a:extLst>
                    <a:ext uri="{9D8B030D-6E8A-4147-A177-3AD203B41FA5}">
                      <a16:colId xmlns="" xmlns:a16="http://schemas.microsoft.com/office/drawing/2014/main" val="20001"/>
                    </a:ext>
                  </a:extLst>
                </a:gridCol>
              </a:tblGrid>
              <a:tr h="1005205">
                <a:tc>
                  <a:txBody>
                    <a:bodyPr/>
                    <a:lstStyle/>
                    <a:p>
                      <a:pPr marL="0" marR="0" algn="r">
                        <a:lnSpc>
                          <a:spcPct val="115000"/>
                        </a:lnSpc>
                        <a:spcBef>
                          <a:spcPts val="0"/>
                        </a:spcBef>
                        <a:spcAft>
                          <a:spcPts val="0"/>
                        </a:spcAft>
                      </a:pPr>
                      <a:r>
                        <a:rPr lang="ar-AE" sz="1400" dirty="0">
                          <a:effectLst/>
                        </a:rPr>
                        <a:t>حالة المشروع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dirty="0">
                          <a:effectLst/>
                        </a:rPr>
                        <a:t>المشروع </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079396">
                <a:tc>
                  <a:txBody>
                    <a:bodyPr/>
                    <a:lstStyle/>
                    <a:p>
                      <a:pPr marL="0" marR="0" algn="r">
                        <a:lnSpc>
                          <a:spcPct val="115000"/>
                        </a:lnSpc>
                        <a:spcBef>
                          <a:spcPts val="0"/>
                        </a:spcBef>
                        <a:spcAft>
                          <a:spcPts val="0"/>
                        </a:spcAft>
                      </a:pPr>
                      <a:r>
                        <a:rPr lang="ar-AE" sz="1400" dirty="0">
                          <a:effectLst/>
                        </a:rPr>
                        <a:t>  * الهدف منها تسهيل الحصول على المعلومات  </a:t>
                      </a:r>
                    </a:p>
                    <a:p>
                      <a:pPr marL="0" marR="0" algn="r">
                        <a:lnSpc>
                          <a:spcPct val="115000"/>
                        </a:lnSpc>
                        <a:spcBef>
                          <a:spcPts val="0"/>
                        </a:spcBef>
                        <a:spcAft>
                          <a:spcPts val="0"/>
                        </a:spcAft>
                      </a:pPr>
                      <a:r>
                        <a:rPr lang="ar-AE" sz="1400" dirty="0">
                          <a:effectLst/>
                        </a:rPr>
                        <a:t>  * تم اضافة الخارطة التعريفية ( رحلة المتعاملين ) للموقع الالكتروني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dirty="0">
                          <a:effectLst/>
                        </a:rPr>
                        <a:t>الخارطة التعريفية (رحلة المتعاملين لرخصة</a:t>
                      </a:r>
                      <a:r>
                        <a:rPr lang="ar-AE" sz="1400" baseline="0" dirty="0">
                          <a:effectLst/>
                        </a:rPr>
                        <a:t> البناء </a:t>
                      </a:r>
                      <a:r>
                        <a:rPr lang="ar-AE" sz="1400" dirty="0">
                          <a:effectLst/>
                        </a:rPr>
                        <a:t>)   </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
        <p:nvSpPr>
          <p:cNvPr id="9" name="Rectangle 1"/>
          <p:cNvSpPr>
            <a:spLocks noChangeArrowheads="1"/>
          </p:cNvSpPr>
          <p:nvPr/>
        </p:nvSpPr>
        <p:spPr bwMode="auto">
          <a:xfrm>
            <a:off x="3870542" y="1293913"/>
            <a:ext cx="41495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3600" b="1" dirty="0">
                <a:solidFill>
                  <a:srgbClr val="002060"/>
                </a:solidFill>
                <a:effectLst>
                  <a:outerShdw blurRad="38100" dist="38100" dir="2700000" algn="tl">
                    <a:srgbClr val="000000">
                      <a:alpha val="43137"/>
                    </a:srgbClr>
                  </a:outerShdw>
                </a:effectLst>
                <a:latin typeface="Cambria" pitchFamily="18" charset="0"/>
                <a:cs typeface="AdvertisingBold" pitchFamily="2" charset="-78"/>
              </a:rPr>
              <a:t>شعبة رخص البناء </a:t>
            </a:r>
            <a:endParaRPr lang="en-US" altLang="en-US" sz="36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73243738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CD497917-C6AE-412B-A916-7CB26A7AD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562" y="1440406"/>
            <a:ext cx="7290036" cy="4643058"/>
          </a:xfrm>
          <a:prstGeom prst="rect">
            <a:avLst/>
          </a:prstGeom>
        </p:spPr>
      </p:pic>
      <p:pic>
        <p:nvPicPr>
          <p:cNvPr id="16" name="Picture 15">
            <a:extLst>
              <a:ext uri="{FF2B5EF4-FFF2-40B4-BE49-F238E27FC236}">
                <a16:creationId xmlns="" xmlns:a16="http://schemas.microsoft.com/office/drawing/2014/main" id="{30D10A85-2924-4507-8BCD-B3A72FC82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1440406"/>
            <a:ext cx="3200362" cy="4960393"/>
          </a:xfrm>
          <a:prstGeom prst="rect">
            <a:avLst/>
          </a:prstGeom>
        </p:spPr>
      </p:pic>
    </p:spTree>
    <p:extLst>
      <p:ext uri="{BB962C8B-B14F-4D97-AF65-F5344CB8AC3E}">
        <p14:creationId xmlns:p14="http://schemas.microsoft.com/office/powerpoint/2010/main" val="38939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2" descr="C:\Users\jameela\AppData\Local\Microsoft\Windows\Temporary Internet Files\Content.Outlook\AAD0FTXP\عربي رخصة بنا بروشور.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3650" y="539124"/>
            <a:ext cx="7562328" cy="603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924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meela\AppData\Local\Microsoft\Windows\Temporary Internet Files\Content.Outlook\AAD0FTXP\- رخصة بناء - بروشورانجليزي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223" y="338557"/>
            <a:ext cx="7292495" cy="618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9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4362450" y="1737365"/>
            <a:ext cx="3638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2800" b="1" dirty="0">
                <a:solidFill>
                  <a:srgbClr val="002060"/>
                </a:solidFill>
                <a:effectLst>
                  <a:outerShdw blurRad="38100" dist="38100" dir="2700000" algn="tl">
                    <a:srgbClr val="000000">
                      <a:alpha val="43137"/>
                    </a:srgbClr>
                  </a:outerShdw>
                </a:effectLst>
                <a:latin typeface="Cambria" pitchFamily="18" charset="0"/>
                <a:cs typeface="AdvertisingBold" pitchFamily="2" charset="-78"/>
              </a:rPr>
              <a:t>شعبة رخص البناء </a:t>
            </a:r>
            <a:endParaRPr lang="en-US" altLang="en-US"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3389565"/>
              </p:ext>
            </p:extLst>
          </p:nvPr>
        </p:nvGraphicFramePr>
        <p:xfrm>
          <a:off x="2640331" y="2698054"/>
          <a:ext cx="8199119" cy="3302696"/>
        </p:xfrm>
        <a:graphic>
          <a:graphicData uri="http://schemas.openxmlformats.org/drawingml/2006/table">
            <a:tbl>
              <a:tblPr firstRow="1" firstCol="1" bandRow="1">
                <a:tableStyleId>{93296810-A885-4BE3-A3E7-6D5BEEA58F35}</a:tableStyleId>
              </a:tblPr>
              <a:tblGrid>
                <a:gridCol w="4097148">
                  <a:extLst>
                    <a:ext uri="{9D8B030D-6E8A-4147-A177-3AD203B41FA5}">
                      <a16:colId xmlns="" xmlns:a16="http://schemas.microsoft.com/office/drawing/2014/main" val="20000"/>
                    </a:ext>
                  </a:extLst>
                </a:gridCol>
                <a:gridCol w="4101971">
                  <a:extLst>
                    <a:ext uri="{9D8B030D-6E8A-4147-A177-3AD203B41FA5}">
                      <a16:colId xmlns="" xmlns:a16="http://schemas.microsoft.com/office/drawing/2014/main" val="20001"/>
                    </a:ext>
                  </a:extLst>
                </a:gridCol>
              </a:tblGrid>
              <a:tr h="779889">
                <a:tc>
                  <a:txBody>
                    <a:bodyPr/>
                    <a:lstStyle/>
                    <a:p>
                      <a:pPr marL="0" marR="0" algn="r">
                        <a:lnSpc>
                          <a:spcPct val="115000"/>
                        </a:lnSpc>
                        <a:spcBef>
                          <a:spcPts val="0"/>
                        </a:spcBef>
                        <a:spcAft>
                          <a:spcPts val="0"/>
                        </a:spcAft>
                      </a:pPr>
                      <a:r>
                        <a:rPr lang="ar-AE" sz="1600" dirty="0">
                          <a:effectLst/>
                        </a:rPr>
                        <a:t>حالة المشروع </a:t>
                      </a:r>
                      <a:endParaRPr lang="en-US" sz="16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a:effectLst/>
                        </a:rPr>
                        <a:t>المشروع </a:t>
                      </a:r>
                      <a:endParaRPr lang="en-US" sz="16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522807">
                <a:tc>
                  <a:txBody>
                    <a:bodyPr/>
                    <a:lstStyle/>
                    <a:p>
                      <a:pPr marL="0" marR="0" algn="r">
                        <a:lnSpc>
                          <a:spcPct val="115000"/>
                        </a:lnSpc>
                        <a:spcBef>
                          <a:spcPts val="0"/>
                        </a:spcBef>
                        <a:spcAft>
                          <a:spcPts val="0"/>
                        </a:spcAft>
                      </a:pPr>
                      <a:r>
                        <a:rPr lang="ar-AE" sz="1600" dirty="0">
                          <a:effectLst/>
                        </a:rPr>
                        <a:t>* الهدف منها تقليل</a:t>
                      </a:r>
                      <a:r>
                        <a:rPr lang="ar-AE" sz="1600" baseline="0" dirty="0">
                          <a:effectLst/>
                        </a:rPr>
                        <a:t> مدة انجاز المعاملة ودعم المشاريع الحكومية </a:t>
                      </a:r>
                    </a:p>
                    <a:p>
                      <a:pPr marL="0" marR="0" algn="r">
                        <a:lnSpc>
                          <a:spcPct val="115000"/>
                        </a:lnSpc>
                        <a:spcBef>
                          <a:spcPts val="0"/>
                        </a:spcBef>
                        <a:spcAft>
                          <a:spcPts val="0"/>
                        </a:spcAft>
                      </a:pPr>
                      <a:r>
                        <a:rPr lang="ar-AE" sz="1600" dirty="0">
                          <a:effectLst/>
                        </a:rPr>
                        <a:t>* سيتم  اضافة الخدمة على الموقع الالكتروني للبلدية </a:t>
                      </a:r>
                      <a:endParaRPr lang="en-US" sz="16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600" dirty="0">
                          <a:effectLst/>
                        </a:rPr>
                        <a:t>اضافة خدمة جديده خدمة رخصة اليوم الواحد ( الاحلال المستعجل )  </a:t>
                      </a:r>
                      <a:endParaRPr lang="en-US" sz="16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9962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ela\AppData\Local\Microsoft\Windows\Temporary Internet Files\Content.Outlook\AAD0FTXP\انجليزي رخصة الاحلال المستعجل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2889" y="228600"/>
            <a:ext cx="3858016" cy="6489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meela\AppData\Local\Microsoft\Windows\Temporary Internet Files\Content.Outlook\AAD0FTXP\عربي رخصة الاحلال المستعجل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0905" y="228600"/>
            <a:ext cx="3944655" cy="648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90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meela\AppData\Local\Microsoft\Windows\Temporary Internet Files\Content.Outlook\AAD0FTXP\عربي رخصة هدم بروشو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1" y="228600"/>
            <a:ext cx="762104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9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2915974"/>
              </p:ext>
            </p:extLst>
          </p:nvPr>
        </p:nvGraphicFramePr>
        <p:xfrm>
          <a:off x="2768968" y="2590800"/>
          <a:ext cx="8299082" cy="2895600"/>
        </p:xfrm>
        <a:graphic>
          <a:graphicData uri="http://schemas.openxmlformats.org/drawingml/2006/table">
            <a:tbl>
              <a:tblPr firstRow="1" firstCol="1" bandRow="1">
                <a:tableStyleId>{93296810-A885-4BE3-A3E7-6D5BEEA58F35}</a:tableStyleId>
              </a:tblPr>
              <a:tblGrid>
                <a:gridCol w="5644455">
                  <a:extLst>
                    <a:ext uri="{9D8B030D-6E8A-4147-A177-3AD203B41FA5}">
                      <a16:colId xmlns="" xmlns:a16="http://schemas.microsoft.com/office/drawing/2014/main" val="20000"/>
                    </a:ext>
                  </a:extLst>
                </a:gridCol>
                <a:gridCol w="2654627">
                  <a:extLst>
                    <a:ext uri="{9D8B030D-6E8A-4147-A177-3AD203B41FA5}">
                      <a16:colId xmlns="" xmlns:a16="http://schemas.microsoft.com/office/drawing/2014/main" val="20001"/>
                    </a:ext>
                  </a:extLst>
                </a:gridCol>
              </a:tblGrid>
              <a:tr h="683826">
                <a:tc>
                  <a:txBody>
                    <a:bodyPr/>
                    <a:lstStyle/>
                    <a:p>
                      <a:pPr marL="0" marR="0" algn="r">
                        <a:lnSpc>
                          <a:spcPct val="115000"/>
                        </a:lnSpc>
                        <a:spcBef>
                          <a:spcPts val="0"/>
                        </a:spcBef>
                        <a:spcAft>
                          <a:spcPts val="0"/>
                        </a:spcAft>
                      </a:pPr>
                      <a:r>
                        <a:rPr lang="ar-AE" sz="1400" dirty="0">
                          <a:effectLst/>
                        </a:rPr>
                        <a:t>حالة المشروع </a:t>
                      </a: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a:effectLst/>
                        </a:rPr>
                        <a:t>المشروع </a:t>
                      </a:r>
                      <a:endParaRPr lang="en-US" sz="1400">
                        <a:effectLst/>
                        <a:latin typeface="Calibri"/>
                        <a:ea typeface="Calibri"/>
                        <a:cs typeface="Arial"/>
                      </a:endParaRPr>
                    </a:p>
                  </a:txBody>
                  <a:tcPr marL="68580" marR="68580" marT="0" marB="0"/>
                </a:tc>
                <a:extLst>
                  <a:ext uri="{0D108BD9-81ED-4DB2-BD59-A6C34878D82A}">
                    <a16:rowId xmlns="" xmlns:a16="http://schemas.microsoft.com/office/drawing/2014/main" val="10000"/>
                  </a:ext>
                </a:extLst>
              </a:tr>
              <a:tr h="2211774">
                <a:tc>
                  <a:txBody>
                    <a:bodyPr/>
                    <a:lstStyle/>
                    <a:p>
                      <a:pPr marL="0" marR="0" algn="r">
                        <a:lnSpc>
                          <a:spcPct val="115000"/>
                        </a:lnSpc>
                        <a:spcBef>
                          <a:spcPts val="0"/>
                        </a:spcBef>
                        <a:spcAft>
                          <a:spcPts val="0"/>
                        </a:spcAft>
                      </a:pPr>
                      <a:r>
                        <a:rPr lang="ar-AE" sz="1400" dirty="0">
                          <a:effectLst/>
                        </a:rPr>
                        <a:t>* سيتم</a:t>
                      </a:r>
                      <a:r>
                        <a:rPr lang="ar-AE" sz="1400" baseline="0" dirty="0">
                          <a:effectLst/>
                        </a:rPr>
                        <a:t> اضافة رسوم المخالفات على الموقع الالكتروني باللغة العربية والانجليزية </a:t>
                      </a:r>
                    </a:p>
                    <a:p>
                      <a:pPr marL="0" marR="0" algn="r">
                        <a:lnSpc>
                          <a:spcPct val="115000"/>
                        </a:lnSpc>
                        <a:spcBef>
                          <a:spcPts val="0"/>
                        </a:spcBef>
                        <a:spcAft>
                          <a:spcPts val="0"/>
                        </a:spcAft>
                      </a:pPr>
                      <a:r>
                        <a:rPr lang="ar-AE" sz="1400" dirty="0">
                          <a:effectLst/>
                        </a:rPr>
                        <a:t>لاستلام المخالفة</a:t>
                      </a:r>
                      <a:r>
                        <a:rPr lang="en-US" sz="1400" dirty="0">
                          <a:effectLst/>
                        </a:rPr>
                        <a:t> </a:t>
                      </a:r>
                      <a:r>
                        <a:rPr lang="ar-AE" sz="1400" dirty="0">
                          <a:effectLst/>
                        </a:rPr>
                        <a:t>للعميل</a:t>
                      </a:r>
                      <a:r>
                        <a:rPr lang="ar-AE" sz="1400" baseline="0" dirty="0">
                          <a:effectLst/>
                        </a:rPr>
                        <a:t> باشعار المخالفة والرجوع الى الموقع الالكتروني </a:t>
                      </a:r>
                      <a:r>
                        <a:rPr lang="en-US" sz="1400" dirty="0">
                          <a:effectLst/>
                        </a:rPr>
                        <a:t>SMS</a:t>
                      </a:r>
                      <a:r>
                        <a:rPr lang="en-US" sz="1400" baseline="0" dirty="0">
                          <a:effectLst/>
                        </a:rPr>
                        <a:t> </a:t>
                      </a:r>
                      <a:r>
                        <a:rPr lang="ar-AE" sz="1400" dirty="0">
                          <a:effectLst/>
                        </a:rPr>
                        <a:t>*</a:t>
                      </a:r>
                      <a:r>
                        <a:rPr lang="ar-AE" sz="1400" baseline="0" dirty="0">
                          <a:effectLst/>
                        </a:rPr>
                        <a:t> كما سيتم ارسال</a:t>
                      </a:r>
                    </a:p>
                    <a:p>
                      <a:pPr marL="0" marR="0" algn="r">
                        <a:lnSpc>
                          <a:spcPct val="115000"/>
                        </a:lnSpc>
                        <a:spcBef>
                          <a:spcPts val="0"/>
                        </a:spcBef>
                        <a:spcAft>
                          <a:spcPts val="0"/>
                        </a:spcAft>
                      </a:pPr>
                      <a:endParaRPr lang="en-US" sz="1400" dirty="0">
                        <a:effectLst/>
                        <a:latin typeface="Calibri"/>
                        <a:ea typeface="Calibri"/>
                        <a:cs typeface="Arial"/>
                      </a:endParaRPr>
                    </a:p>
                  </a:txBody>
                  <a:tcPr marL="68580" marR="68580" marT="0" marB="0"/>
                </a:tc>
                <a:tc>
                  <a:txBody>
                    <a:bodyPr/>
                    <a:lstStyle/>
                    <a:p>
                      <a:pPr marL="0" marR="0" algn="r">
                        <a:lnSpc>
                          <a:spcPct val="115000"/>
                        </a:lnSpc>
                        <a:spcBef>
                          <a:spcPts val="0"/>
                        </a:spcBef>
                        <a:spcAft>
                          <a:spcPts val="0"/>
                        </a:spcAft>
                      </a:pPr>
                      <a:r>
                        <a:rPr lang="ar-AE" sz="1400" dirty="0">
                          <a:effectLst/>
                        </a:rPr>
                        <a:t>ربط نظام المخالفات بنظام </a:t>
                      </a:r>
                      <a:endParaRPr lang="en-US" sz="1400" dirty="0">
                        <a:effectLst/>
                      </a:endParaRPr>
                    </a:p>
                    <a:p>
                      <a:pPr marL="0" marR="0" algn="r">
                        <a:lnSpc>
                          <a:spcPct val="115000"/>
                        </a:lnSpc>
                        <a:spcBef>
                          <a:spcPts val="0"/>
                        </a:spcBef>
                        <a:spcAft>
                          <a:spcPts val="0"/>
                        </a:spcAft>
                      </a:pPr>
                      <a:r>
                        <a:rPr lang="en-US" sz="1600" dirty="0">
                          <a:effectLst/>
                        </a:rPr>
                        <a:t>ESERVICE</a:t>
                      </a:r>
                      <a:endParaRPr lang="en-US" sz="1400" dirty="0">
                        <a:effectLst/>
                        <a:latin typeface="Calibri"/>
                        <a:ea typeface="Calibri"/>
                        <a:cs typeface="Arial"/>
                      </a:endParaRPr>
                    </a:p>
                  </a:txBody>
                  <a:tcPr marL="68580" marR="68580" marT="0" marB="0"/>
                </a:tc>
                <a:extLst>
                  <a:ext uri="{0D108BD9-81ED-4DB2-BD59-A6C34878D82A}">
                    <a16:rowId xmlns="" xmlns:a16="http://schemas.microsoft.com/office/drawing/2014/main" val="10001"/>
                  </a:ext>
                </a:extLst>
              </a:tr>
            </a:tbl>
          </a:graphicData>
        </a:graphic>
      </p:graphicFrame>
      <p:sp>
        <p:nvSpPr>
          <p:cNvPr id="8" name="Rectangle 1"/>
          <p:cNvSpPr>
            <a:spLocks noChangeArrowheads="1"/>
          </p:cNvSpPr>
          <p:nvPr/>
        </p:nvSpPr>
        <p:spPr bwMode="auto">
          <a:xfrm>
            <a:off x="4876800" y="2072045"/>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ar-AE" altLang="en-US" sz="2400" b="1" dirty="0">
                <a:solidFill>
                  <a:srgbClr val="002060"/>
                </a:solidFill>
                <a:latin typeface="Cambria" pitchFamily="18" charset="0"/>
                <a:cs typeface="AdvertisingBold" pitchFamily="2" charset="-78"/>
              </a:rPr>
              <a:t>شعبة الشكاوي والمخالفات</a:t>
            </a:r>
            <a:endParaRPr lang="en-US" altLang="en-US" sz="2400" b="1" dirty="0">
              <a:latin typeface="Arial" pitchFamily="34" charset="0"/>
              <a:cs typeface="Arial" pitchFamily="34" charset="0"/>
            </a:endParaRPr>
          </a:p>
        </p:txBody>
      </p:sp>
    </p:spTree>
    <p:extLst>
      <p:ext uri="{BB962C8B-B14F-4D97-AF65-F5344CB8AC3E}">
        <p14:creationId xmlns:p14="http://schemas.microsoft.com/office/powerpoint/2010/main" val="179329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33" t="13815" r="27317" b="14638"/>
          <a:stretch/>
        </p:blipFill>
        <p:spPr bwMode="auto">
          <a:xfrm>
            <a:off x="1664970" y="676910"/>
            <a:ext cx="8431530" cy="581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82176"/>
      </p:ext>
    </p:extLst>
  </p:cSld>
  <p:clrMapOvr>
    <a:masterClrMapping/>
  </p:clrMapOvr>
</p:sld>
</file>

<file path=ppt/theme/theme1.xml><?xml version="1.0" encoding="utf-8"?>
<a:theme xmlns:a="http://schemas.openxmlformats.org/drawingml/2006/main" name="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1123</TotalTime>
  <Words>376</Words>
  <Application>Microsoft Office PowerPoint</Application>
  <PresentationFormat>Custom</PresentationFormat>
  <Paragraphs>67</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Parvez Mohamed Masoud</dc:creator>
  <cp:lastModifiedBy>adeel anwar</cp:lastModifiedBy>
  <cp:revision>121</cp:revision>
  <cp:lastPrinted>2019-09-01T14:14:51Z</cp:lastPrinted>
  <dcterms:created xsi:type="dcterms:W3CDTF">2019-08-25T09:08:17Z</dcterms:created>
  <dcterms:modified xsi:type="dcterms:W3CDTF">2019-11-14T09:13:47Z</dcterms:modified>
</cp:coreProperties>
</file>